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4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4" r:id="rId10"/>
    <p:sldId id="270" r:id="rId11"/>
    <p:sldId id="266" r:id="rId12"/>
    <p:sldId id="267" r:id="rId13"/>
    <p:sldId id="268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889671-6B24-4C5E-8C3B-994B53EB7028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16CB98C-85CC-4F47-9F3F-0516A3F4AC6E}">
      <dgm:prSet phldrT="[Text]"/>
      <dgm:spPr/>
      <dgm:t>
        <a:bodyPr/>
        <a:lstStyle/>
        <a:p>
          <a:r>
            <a:rPr lang="en-US" dirty="0"/>
            <a:t>Data Collection</a:t>
          </a:r>
          <a:endParaRPr lang="en-IN" dirty="0"/>
        </a:p>
      </dgm:t>
    </dgm:pt>
    <dgm:pt modelId="{E67C48EE-219D-4C20-A843-380E72E23B78}" type="parTrans" cxnId="{5D509BF8-07DA-47D0-BF03-03878A958B35}">
      <dgm:prSet/>
      <dgm:spPr/>
      <dgm:t>
        <a:bodyPr/>
        <a:lstStyle/>
        <a:p>
          <a:endParaRPr lang="en-IN"/>
        </a:p>
      </dgm:t>
    </dgm:pt>
    <dgm:pt modelId="{D1E4A95C-50AF-4B2E-B0B2-E3719DEF0C98}" type="sibTrans" cxnId="{5D509BF8-07DA-47D0-BF03-03878A958B35}">
      <dgm:prSet/>
      <dgm:spPr/>
      <dgm:t>
        <a:bodyPr/>
        <a:lstStyle/>
        <a:p>
          <a:endParaRPr lang="en-IN"/>
        </a:p>
      </dgm:t>
    </dgm:pt>
    <dgm:pt modelId="{3D7C3A33-2B38-41DC-83C2-04200E4DBECF}">
      <dgm:prSet phldrT="[Text]"/>
      <dgm:spPr/>
      <dgm:t>
        <a:bodyPr/>
        <a:lstStyle/>
        <a:p>
          <a:r>
            <a:rPr lang="en-US"/>
            <a:t>Data Preprocessing</a:t>
          </a:r>
          <a:endParaRPr lang="en-IN" dirty="0"/>
        </a:p>
      </dgm:t>
    </dgm:pt>
    <dgm:pt modelId="{51E52444-95CA-4973-96D7-85E16755C3B0}" type="parTrans" cxnId="{DD183C70-2863-4C75-BE67-850B477CD18E}">
      <dgm:prSet/>
      <dgm:spPr/>
      <dgm:t>
        <a:bodyPr/>
        <a:lstStyle/>
        <a:p>
          <a:endParaRPr lang="en-IN"/>
        </a:p>
      </dgm:t>
    </dgm:pt>
    <dgm:pt modelId="{95EFF081-983D-45AE-8733-200B0069C195}" type="sibTrans" cxnId="{DD183C70-2863-4C75-BE67-850B477CD18E}">
      <dgm:prSet/>
      <dgm:spPr/>
      <dgm:t>
        <a:bodyPr/>
        <a:lstStyle/>
        <a:p>
          <a:endParaRPr lang="en-IN"/>
        </a:p>
      </dgm:t>
    </dgm:pt>
    <dgm:pt modelId="{55BB511D-686F-491D-86C1-FC94FA044310}">
      <dgm:prSet phldrT="[Text]"/>
      <dgm:spPr/>
      <dgm:t>
        <a:bodyPr/>
        <a:lstStyle/>
        <a:p>
          <a:r>
            <a:rPr lang="en-US" dirty="0"/>
            <a:t>Feature Engineering</a:t>
          </a:r>
          <a:endParaRPr lang="en-IN" dirty="0"/>
        </a:p>
      </dgm:t>
    </dgm:pt>
    <dgm:pt modelId="{362236DE-A27A-4CAC-A37A-02AA60611E62}" type="parTrans" cxnId="{9324A114-305B-44FE-B2F5-773F08DEF2AA}">
      <dgm:prSet/>
      <dgm:spPr/>
      <dgm:t>
        <a:bodyPr/>
        <a:lstStyle/>
        <a:p>
          <a:endParaRPr lang="en-IN"/>
        </a:p>
      </dgm:t>
    </dgm:pt>
    <dgm:pt modelId="{4315247E-8D20-43BD-9958-C0E20FAC0C4E}" type="sibTrans" cxnId="{9324A114-305B-44FE-B2F5-773F08DEF2AA}">
      <dgm:prSet/>
      <dgm:spPr/>
      <dgm:t>
        <a:bodyPr/>
        <a:lstStyle/>
        <a:p>
          <a:endParaRPr lang="en-IN"/>
        </a:p>
      </dgm:t>
    </dgm:pt>
    <dgm:pt modelId="{8021A504-9654-4825-B533-A71224F86104}">
      <dgm:prSet phldrT="[Text]"/>
      <dgm:spPr/>
      <dgm:t>
        <a:bodyPr/>
        <a:lstStyle/>
        <a:p>
          <a:r>
            <a:rPr lang="en-US" dirty="0"/>
            <a:t>Data Scaling</a:t>
          </a:r>
          <a:endParaRPr lang="en-IN" dirty="0"/>
        </a:p>
      </dgm:t>
    </dgm:pt>
    <dgm:pt modelId="{CF087151-AD09-4F38-90E5-98243F7FB1EB}" type="parTrans" cxnId="{C484F1A3-BF7E-46AC-8B24-E13E738A72F1}">
      <dgm:prSet/>
      <dgm:spPr/>
      <dgm:t>
        <a:bodyPr/>
        <a:lstStyle/>
        <a:p>
          <a:endParaRPr lang="en-IN"/>
        </a:p>
      </dgm:t>
    </dgm:pt>
    <dgm:pt modelId="{AC7752F2-CB99-4A23-A253-D588046CD210}" type="sibTrans" cxnId="{C484F1A3-BF7E-46AC-8B24-E13E738A72F1}">
      <dgm:prSet/>
      <dgm:spPr/>
      <dgm:t>
        <a:bodyPr/>
        <a:lstStyle/>
        <a:p>
          <a:endParaRPr lang="en-IN"/>
        </a:p>
      </dgm:t>
    </dgm:pt>
    <dgm:pt modelId="{41C5CF29-EBD1-4870-AE2F-83C8FE7501D1}">
      <dgm:prSet phldrT="[Text]"/>
      <dgm:spPr/>
      <dgm:t>
        <a:bodyPr/>
        <a:lstStyle/>
        <a:p>
          <a:r>
            <a:rPr lang="en-US" dirty="0"/>
            <a:t>Clustering Model</a:t>
          </a:r>
          <a:endParaRPr lang="en-IN" dirty="0"/>
        </a:p>
      </dgm:t>
    </dgm:pt>
    <dgm:pt modelId="{EFCB0CEC-BF04-4BAA-ABE0-C379C9951FB8}" type="parTrans" cxnId="{224B0A9A-740A-43B4-8789-C4CD21869360}">
      <dgm:prSet/>
      <dgm:spPr/>
      <dgm:t>
        <a:bodyPr/>
        <a:lstStyle/>
        <a:p>
          <a:endParaRPr lang="en-IN"/>
        </a:p>
      </dgm:t>
    </dgm:pt>
    <dgm:pt modelId="{60427AE7-60C6-4B6B-961F-30246489092E}" type="sibTrans" cxnId="{224B0A9A-740A-43B4-8789-C4CD21869360}">
      <dgm:prSet/>
      <dgm:spPr/>
      <dgm:t>
        <a:bodyPr/>
        <a:lstStyle/>
        <a:p>
          <a:endParaRPr lang="en-IN"/>
        </a:p>
      </dgm:t>
    </dgm:pt>
    <dgm:pt modelId="{63E4B7CB-9181-4BB6-9A47-3384F3AE8A3B}">
      <dgm:prSet phldrT="[Text]"/>
      <dgm:spPr/>
      <dgm:t>
        <a:bodyPr/>
        <a:lstStyle/>
        <a:p>
          <a:r>
            <a:rPr lang="en-US" dirty="0"/>
            <a:t>Visualization</a:t>
          </a:r>
          <a:endParaRPr lang="en-IN" dirty="0"/>
        </a:p>
      </dgm:t>
    </dgm:pt>
    <dgm:pt modelId="{2B07787D-D0B1-48E9-8F74-50A7CB93597E}" type="parTrans" cxnId="{6FEDA85A-DF50-4A28-98A1-E96DA8010FAD}">
      <dgm:prSet/>
      <dgm:spPr/>
      <dgm:t>
        <a:bodyPr/>
        <a:lstStyle/>
        <a:p>
          <a:endParaRPr lang="en-IN"/>
        </a:p>
      </dgm:t>
    </dgm:pt>
    <dgm:pt modelId="{35ECDE55-542E-495B-994A-E4ADD4AF9A1D}" type="sibTrans" cxnId="{6FEDA85A-DF50-4A28-98A1-E96DA8010FAD}">
      <dgm:prSet/>
      <dgm:spPr/>
      <dgm:t>
        <a:bodyPr/>
        <a:lstStyle/>
        <a:p>
          <a:endParaRPr lang="en-IN"/>
        </a:p>
      </dgm:t>
    </dgm:pt>
    <dgm:pt modelId="{2D9D0520-5AD4-4013-904C-A0AE30BB86EC}">
      <dgm:prSet phldrT="[Text]"/>
      <dgm:spPr/>
      <dgm:t>
        <a:bodyPr/>
        <a:lstStyle/>
        <a:p>
          <a:r>
            <a:rPr lang="en-US" dirty="0"/>
            <a:t>Business Insights</a:t>
          </a:r>
          <a:endParaRPr lang="en-IN" dirty="0"/>
        </a:p>
      </dgm:t>
    </dgm:pt>
    <dgm:pt modelId="{470B4C2C-F5AB-421E-8577-B9262529006E}" type="parTrans" cxnId="{BAFBA7B5-BB6A-4597-AA85-884BD7E4AB7B}">
      <dgm:prSet/>
      <dgm:spPr/>
      <dgm:t>
        <a:bodyPr/>
        <a:lstStyle/>
        <a:p>
          <a:endParaRPr lang="en-IN"/>
        </a:p>
      </dgm:t>
    </dgm:pt>
    <dgm:pt modelId="{CC34A865-64A4-4209-A99F-9943B7881602}" type="sibTrans" cxnId="{BAFBA7B5-BB6A-4597-AA85-884BD7E4AB7B}">
      <dgm:prSet/>
      <dgm:spPr/>
      <dgm:t>
        <a:bodyPr/>
        <a:lstStyle/>
        <a:p>
          <a:endParaRPr lang="en-IN"/>
        </a:p>
      </dgm:t>
    </dgm:pt>
    <dgm:pt modelId="{C327E453-6773-46DD-A14A-F71D83AEF741}">
      <dgm:prSet phldrT="[Text]"/>
      <dgm:spPr/>
      <dgm:t>
        <a:bodyPr/>
        <a:lstStyle/>
        <a:p>
          <a:r>
            <a:rPr lang="en-US" dirty="0"/>
            <a:t>Evaluation</a:t>
          </a:r>
          <a:endParaRPr lang="en-IN" dirty="0"/>
        </a:p>
      </dgm:t>
    </dgm:pt>
    <dgm:pt modelId="{51BCF3A4-F57C-4AEB-9BD3-C5A3176CE9AF}" type="sibTrans" cxnId="{A4DFC24A-003A-4492-A24E-51E802F09C45}">
      <dgm:prSet/>
      <dgm:spPr/>
      <dgm:t>
        <a:bodyPr/>
        <a:lstStyle/>
        <a:p>
          <a:endParaRPr lang="en-IN"/>
        </a:p>
      </dgm:t>
    </dgm:pt>
    <dgm:pt modelId="{79C81E25-1230-42BE-AC5A-17A6A78CAF94}" type="parTrans" cxnId="{A4DFC24A-003A-4492-A24E-51E802F09C45}">
      <dgm:prSet/>
      <dgm:spPr/>
      <dgm:t>
        <a:bodyPr/>
        <a:lstStyle/>
        <a:p>
          <a:endParaRPr lang="en-IN"/>
        </a:p>
      </dgm:t>
    </dgm:pt>
    <dgm:pt modelId="{50501F52-3A1A-4806-9087-B04B31F11949}">
      <dgm:prSet phldrT="[Text]"/>
      <dgm:spPr/>
      <dgm:t>
        <a:bodyPr/>
        <a:lstStyle/>
        <a:p>
          <a:r>
            <a:rPr lang="en-US" dirty="0"/>
            <a:t>Conclusion</a:t>
          </a:r>
          <a:endParaRPr lang="en-IN" dirty="0"/>
        </a:p>
      </dgm:t>
    </dgm:pt>
    <dgm:pt modelId="{E0BE50D7-DF5A-457E-9412-CDFA9EA560AB}" type="parTrans" cxnId="{3CFF7F7A-68A2-43F0-9201-CE30E0B45C40}">
      <dgm:prSet/>
      <dgm:spPr/>
      <dgm:t>
        <a:bodyPr/>
        <a:lstStyle/>
        <a:p>
          <a:endParaRPr lang="en-IN"/>
        </a:p>
      </dgm:t>
    </dgm:pt>
    <dgm:pt modelId="{C5C34139-17E2-4CBA-9677-06041946AD98}" type="sibTrans" cxnId="{3CFF7F7A-68A2-43F0-9201-CE30E0B45C40}">
      <dgm:prSet/>
      <dgm:spPr/>
      <dgm:t>
        <a:bodyPr/>
        <a:lstStyle/>
        <a:p>
          <a:endParaRPr lang="en-IN"/>
        </a:p>
      </dgm:t>
    </dgm:pt>
    <dgm:pt modelId="{3FC36D37-8DFB-46E3-8424-B2D9B4A00AAA}" type="pres">
      <dgm:prSet presAssocID="{7E889671-6B24-4C5E-8C3B-994B53EB7028}" presName="Name0" presStyleCnt="0">
        <dgm:presLayoutVars>
          <dgm:dir/>
          <dgm:resizeHandles val="exact"/>
        </dgm:presLayoutVars>
      </dgm:prSet>
      <dgm:spPr/>
    </dgm:pt>
    <dgm:pt modelId="{2EFF6B45-AA45-4916-BAE8-72D4E82BC403}" type="pres">
      <dgm:prSet presAssocID="{7E889671-6B24-4C5E-8C3B-994B53EB7028}" presName="cycle" presStyleCnt="0"/>
      <dgm:spPr/>
    </dgm:pt>
    <dgm:pt modelId="{CE102860-33CD-4DB0-AC19-DC47472E5019}" type="pres">
      <dgm:prSet presAssocID="{A16CB98C-85CC-4F47-9F3F-0516A3F4AC6E}" presName="nodeFirstNode" presStyleLbl="node1" presStyleIdx="0" presStyleCnt="9">
        <dgm:presLayoutVars>
          <dgm:bulletEnabled val="1"/>
        </dgm:presLayoutVars>
      </dgm:prSet>
      <dgm:spPr/>
    </dgm:pt>
    <dgm:pt modelId="{6D341CD3-74E9-40BD-A5D8-277C303BA3C5}" type="pres">
      <dgm:prSet presAssocID="{D1E4A95C-50AF-4B2E-B0B2-E3719DEF0C98}" presName="sibTransFirstNode" presStyleLbl="bgShp" presStyleIdx="0" presStyleCnt="1"/>
      <dgm:spPr/>
    </dgm:pt>
    <dgm:pt modelId="{69B2AA52-2EBE-4C27-9F96-4B8BEC374ACE}" type="pres">
      <dgm:prSet presAssocID="{3D7C3A33-2B38-41DC-83C2-04200E4DBECF}" presName="nodeFollowingNodes" presStyleLbl="node1" presStyleIdx="1" presStyleCnt="9">
        <dgm:presLayoutVars>
          <dgm:bulletEnabled val="1"/>
        </dgm:presLayoutVars>
      </dgm:prSet>
      <dgm:spPr/>
    </dgm:pt>
    <dgm:pt modelId="{B520BBE6-829E-4601-8E9F-5B65AA99681F}" type="pres">
      <dgm:prSet presAssocID="{55BB511D-686F-491D-86C1-FC94FA044310}" presName="nodeFollowingNodes" presStyleLbl="node1" presStyleIdx="2" presStyleCnt="9">
        <dgm:presLayoutVars>
          <dgm:bulletEnabled val="1"/>
        </dgm:presLayoutVars>
      </dgm:prSet>
      <dgm:spPr/>
    </dgm:pt>
    <dgm:pt modelId="{49E25E09-35B1-4DA1-8238-5C6A15030B22}" type="pres">
      <dgm:prSet presAssocID="{8021A504-9654-4825-B533-A71224F86104}" presName="nodeFollowingNodes" presStyleLbl="node1" presStyleIdx="3" presStyleCnt="9">
        <dgm:presLayoutVars>
          <dgm:bulletEnabled val="1"/>
        </dgm:presLayoutVars>
      </dgm:prSet>
      <dgm:spPr/>
    </dgm:pt>
    <dgm:pt modelId="{496579E1-E4D4-4874-991C-F01EC6581DDD}" type="pres">
      <dgm:prSet presAssocID="{41C5CF29-EBD1-4870-AE2F-83C8FE7501D1}" presName="nodeFollowingNodes" presStyleLbl="node1" presStyleIdx="4" presStyleCnt="9">
        <dgm:presLayoutVars>
          <dgm:bulletEnabled val="1"/>
        </dgm:presLayoutVars>
      </dgm:prSet>
      <dgm:spPr/>
    </dgm:pt>
    <dgm:pt modelId="{A0FB84DB-A303-4DCB-B17A-DAEFDB6C30EA}" type="pres">
      <dgm:prSet presAssocID="{C327E453-6773-46DD-A14A-F71D83AEF741}" presName="nodeFollowingNodes" presStyleLbl="node1" presStyleIdx="5" presStyleCnt="9">
        <dgm:presLayoutVars>
          <dgm:bulletEnabled val="1"/>
        </dgm:presLayoutVars>
      </dgm:prSet>
      <dgm:spPr/>
    </dgm:pt>
    <dgm:pt modelId="{E4E5C07F-A1B5-40FB-98E7-3BB5DB896B59}" type="pres">
      <dgm:prSet presAssocID="{63E4B7CB-9181-4BB6-9A47-3384F3AE8A3B}" presName="nodeFollowingNodes" presStyleLbl="node1" presStyleIdx="6" presStyleCnt="9">
        <dgm:presLayoutVars>
          <dgm:bulletEnabled val="1"/>
        </dgm:presLayoutVars>
      </dgm:prSet>
      <dgm:spPr/>
    </dgm:pt>
    <dgm:pt modelId="{FF44B1A4-4F36-4023-AE0D-59A42254E2C6}" type="pres">
      <dgm:prSet presAssocID="{2D9D0520-5AD4-4013-904C-A0AE30BB86EC}" presName="nodeFollowingNodes" presStyleLbl="node1" presStyleIdx="7" presStyleCnt="9">
        <dgm:presLayoutVars>
          <dgm:bulletEnabled val="1"/>
        </dgm:presLayoutVars>
      </dgm:prSet>
      <dgm:spPr/>
    </dgm:pt>
    <dgm:pt modelId="{A1845D04-459C-4EFE-8EAA-FAD6E5876554}" type="pres">
      <dgm:prSet presAssocID="{50501F52-3A1A-4806-9087-B04B31F11949}" presName="nodeFollowingNodes" presStyleLbl="node1" presStyleIdx="8" presStyleCnt="9">
        <dgm:presLayoutVars>
          <dgm:bulletEnabled val="1"/>
        </dgm:presLayoutVars>
      </dgm:prSet>
      <dgm:spPr/>
    </dgm:pt>
  </dgm:ptLst>
  <dgm:cxnLst>
    <dgm:cxn modelId="{2434E80C-1471-44AA-9FBD-2B9DED22D23C}" type="presOf" srcId="{8021A504-9654-4825-B533-A71224F86104}" destId="{49E25E09-35B1-4DA1-8238-5C6A15030B22}" srcOrd="0" destOrd="0" presId="urn:microsoft.com/office/officeart/2005/8/layout/cycle3"/>
    <dgm:cxn modelId="{9324A114-305B-44FE-B2F5-773F08DEF2AA}" srcId="{7E889671-6B24-4C5E-8C3B-994B53EB7028}" destId="{55BB511D-686F-491D-86C1-FC94FA044310}" srcOrd="2" destOrd="0" parTransId="{362236DE-A27A-4CAC-A37A-02AA60611E62}" sibTransId="{4315247E-8D20-43BD-9958-C0E20FAC0C4E}"/>
    <dgm:cxn modelId="{AC430324-A501-4337-9D82-6E1120F7C5FE}" type="presOf" srcId="{C327E453-6773-46DD-A14A-F71D83AEF741}" destId="{A0FB84DB-A303-4DCB-B17A-DAEFDB6C30EA}" srcOrd="0" destOrd="0" presId="urn:microsoft.com/office/officeart/2005/8/layout/cycle3"/>
    <dgm:cxn modelId="{4172AB5B-5D8D-4D6A-8CA3-E767C5131B59}" type="presOf" srcId="{A16CB98C-85CC-4F47-9F3F-0516A3F4AC6E}" destId="{CE102860-33CD-4DB0-AC19-DC47472E5019}" srcOrd="0" destOrd="0" presId="urn:microsoft.com/office/officeart/2005/8/layout/cycle3"/>
    <dgm:cxn modelId="{A4DFC24A-003A-4492-A24E-51E802F09C45}" srcId="{7E889671-6B24-4C5E-8C3B-994B53EB7028}" destId="{C327E453-6773-46DD-A14A-F71D83AEF741}" srcOrd="5" destOrd="0" parTransId="{79C81E25-1230-42BE-AC5A-17A6A78CAF94}" sibTransId="{51BCF3A4-F57C-4AEB-9BD3-C5A3176CE9AF}"/>
    <dgm:cxn modelId="{B22B854E-5C1D-4AFF-A1C7-4B670F16A549}" type="presOf" srcId="{D1E4A95C-50AF-4B2E-B0B2-E3719DEF0C98}" destId="{6D341CD3-74E9-40BD-A5D8-277C303BA3C5}" srcOrd="0" destOrd="0" presId="urn:microsoft.com/office/officeart/2005/8/layout/cycle3"/>
    <dgm:cxn modelId="{DD183C70-2863-4C75-BE67-850B477CD18E}" srcId="{7E889671-6B24-4C5E-8C3B-994B53EB7028}" destId="{3D7C3A33-2B38-41DC-83C2-04200E4DBECF}" srcOrd="1" destOrd="0" parTransId="{51E52444-95CA-4973-96D7-85E16755C3B0}" sibTransId="{95EFF081-983D-45AE-8733-200B0069C195}"/>
    <dgm:cxn modelId="{91C39972-29C7-4D20-A15A-20248CF1151B}" type="presOf" srcId="{2D9D0520-5AD4-4013-904C-A0AE30BB86EC}" destId="{FF44B1A4-4F36-4023-AE0D-59A42254E2C6}" srcOrd="0" destOrd="0" presId="urn:microsoft.com/office/officeart/2005/8/layout/cycle3"/>
    <dgm:cxn modelId="{3CFF7F7A-68A2-43F0-9201-CE30E0B45C40}" srcId="{7E889671-6B24-4C5E-8C3B-994B53EB7028}" destId="{50501F52-3A1A-4806-9087-B04B31F11949}" srcOrd="8" destOrd="0" parTransId="{E0BE50D7-DF5A-457E-9412-CDFA9EA560AB}" sibTransId="{C5C34139-17E2-4CBA-9677-06041946AD98}"/>
    <dgm:cxn modelId="{6FEDA85A-DF50-4A28-98A1-E96DA8010FAD}" srcId="{7E889671-6B24-4C5E-8C3B-994B53EB7028}" destId="{63E4B7CB-9181-4BB6-9A47-3384F3AE8A3B}" srcOrd="6" destOrd="0" parTransId="{2B07787D-D0B1-48E9-8F74-50A7CB93597E}" sibTransId="{35ECDE55-542E-495B-994A-E4ADD4AF9A1D}"/>
    <dgm:cxn modelId="{224B0A9A-740A-43B4-8789-C4CD21869360}" srcId="{7E889671-6B24-4C5E-8C3B-994B53EB7028}" destId="{41C5CF29-EBD1-4870-AE2F-83C8FE7501D1}" srcOrd="4" destOrd="0" parTransId="{EFCB0CEC-BF04-4BAA-ABE0-C379C9951FB8}" sibTransId="{60427AE7-60C6-4B6B-961F-30246489092E}"/>
    <dgm:cxn modelId="{B3DE65A3-6592-49C3-90E2-8A46D66CD5E9}" type="presOf" srcId="{55BB511D-686F-491D-86C1-FC94FA044310}" destId="{B520BBE6-829E-4601-8E9F-5B65AA99681F}" srcOrd="0" destOrd="0" presId="urn:microsoft.com/office/officeart/2005/8/layout/cycle3"/>
    <dgm:cxn modelId="{C484F1A3-BF7E-46AC-8B24-E13E738A72F1}" srcId="{7E889671-6B24-4C5E-8C3B-994B53EB7028}" destId="{8021A504-9654-4825-B533-A71224F86104}" srcOrd="3" destOrd="0" parTransId="{CF087151-AD09-4F38-90E5-98243F7FB1EB}" sibTransId="{AC7752F2-CB99-4A23-A253-D588046CD210}"/>
    <dgm:cxn modelId="{BAFBA7B5-BB6A-4597-AA85-884BD7E4AB7B}" srcId="{7E889671-6B24-4C5E-8C3B-994B53EB7028}" destId="{2D9D0520-5AD4-4013-904C-A0AE30BB86EC}" srcOrd="7" destOrd="0" parTransId="{470B4C2C-F5AB-421E-8577-B9262529006E}" sibTransId="{CC34A865-64A4-4209-A99F-9943B7881602}"/>
    <dgm:cxn modelId="{4590FEB9-E2ED-4D3B-AC8D-8866772D1103}" type="presOf" srcId="{63E4B7CB-9181-4BB6-9A47-3384F3AE8A3B}" destId="{E4E5C07F-A1B5-40FB-98E7-3BB5DB896B59}" srcOrd="0" destOrd="0" presId="urn:microsoft.com/office/officeart/2005/8/layout/cycle3"/>
    <dgm:cxn modelId="{CF6D54BF-6DFB-4874-A8A5-B5B7DD6FC636}" type="presOf" srcId="{3D7C3A33-2B38-41DC-83C2-04200E4DBECF}" destId="{69B2AA52-2EBE-4C27-9F96-4B8BEC374ACE}" srcOrd="0" destOrd="0" presId="urn:microsoft.com/office/officeart/2005/8/layout/cycle3"/>
    <dgm:cxn modelId="{7E1FBECB-DE13-4C8E-9E07-FF477405FFBD}" type="presOf" srcId="{41C5CF29-EBD1-4870-AE2F-83C8FE7501D1}" destId="{496579E1-E4D4-4874-991C-F01EC6581DDD}" srcOrd="0" destOrd="0" presId="urn:microsoft.com/office/officeart/2005/8/layout/cycle3"/>
    <dgm:cxn modelId="{9D3924D6-FFA8-4253-AD07-127E5271890B}" type="presOf" srcId="{7E889671-6B24-4C5E-8C3B-994B53EB7028}" destId="{3FC36D37-8DFB-46E3-8424-B2D9B4A00AAA}" srcOrd="0" destOrd="0" presId="urn:microsoft.com/office/officeart/2005/8/layout/cycle3"/>
    <dgm:cxn modelId="{791004DF-F764-48E1-A139-221B613AA9FE}" type="presOf" srcId="{50501F52-3A1A-4806-9087-B04B31F11949}" destId="{A1845D04-459C-4EFE-8EAA-FAD6E5876554}" srcOrd="0" destOrd="0" presId="urn:microsoft.com/office/officeart/2005/8/layout/cycle3"/>
    <dgm:cxn modelId="{5D509BF8-07DA-47D0-BF03-03878A958B35}" srcId="{7E889671-6B24-4C5E-8C3B-994B53EB7028}" destId="{A16CB98C-85CC-4F47-9F3F-0516A3F4AC6E}" srcOrd="0" destOrd="0" parTransId="{E67C48EE-219D-4C20-A843-380E72E23B78}" sibTransId="{D1E4A95C-50AF-4B2E-B0B2-E3719DEF0C98}"/>
    <dgm:cxn modelId="{A696063E-5D05-4286-AFA1-7B9121B31CA5}" type="presParOf" srcId="{3FC36D37-8DFB-46E3-8424-B2D9B4A00AAA}" destId="{2EFF6B45-AA45-4916-BAE8-72D4E82BC403}" srcOrd="0" destOrd="0" presId="urn:microsoft.com/office/officeart/2005/8/layout/cycle3"/>
    <dgm:cxn modelId="{2CCCF062-88B5-45F5-B598-937D307137CF}" type="presParOf" srcId="{2EFF6B45-AA45-4916-BAE8-72D4E82BC403}" destId="{CE102860-33CD-4DB0-AC19-DC47472E5019}" srcOrd="0" destOrd="0" presId="urn:microsoft.com/office/officeart/2005/8/layout/cycle3"/>
    <dgm:cxn modelId="{44005F67-B790-4BE3-9639-125CC70D7578}" type="presParOf" srcId="{2EFF6B45-AA45-4916-BAE8-72D4E82BC403}" destId="{6D341CD3-74E9-40BD-A5D8-277C303BA3C5}" srcOrd="1" destOrd="0" presId="urn:microsoft.com/office/officeart/2005/8/layout/cycle3"/>
    <dgm:cxn modelId="{E3207D3D-E2F3-4C9D-8437-B3591AC0B776}" type="presParOf" srcId="{2EFF6B45-AA45-4916-BAE8-72D4E82BC403}" destId="{69B2AA52-2EBE-4C27-9F96-4B8BEC374ACE}" srcOrd="2" destOrd="0" presId="urn:microsoft.com/office/officeart/2005/8/layout/cycle3"/>
    <dgm:cxn modelId="{D749293A-BBB4-4F6D-864E-F527202A35C0}" type="presParOf" srcId="{2EFF6B45-AA45-4916-BAE8-72D4E82BC403}" destId="{B520BBE6-829E-4601-8E9F-5B65AA99681F}" srcOrd="3" destOrd="0" presId="urn:microsoft.com/office/officeart/2005/8/layout/cycle3"/>
    <dgm:cxn modelId="{12DBCD9E-8A60-451A-A8E9-E4A144D67DAA}" type="presParOf" srcId="{2EFF6B45-AA45-4916-BAE8-72D4E82BC403}" destId="{49E25E09-35B1-4DA1-8238-5C6A15030B22}" srcOrd="4" destOrd="0" presId="urn:microsoft.com/office/officeart/2005/8/layout/cycle3"/>
    <dgm:cxn modelId="{218E14D1-C0C2-426F-92AB-726D08FC36E6}" type="presParOf" srcId="{2EFF6B45-AA45-4916-BAE8-72D4E82BC403}" destId="{496579E1-E4D4-4874-991C-F01EC6581DDD}" srcOrd="5" destOrd="0" presId="urn:microsoft.com/office/officeart/2005/8/layout/cycle3"/>
    <dgm:cxn modelId="{522350BF-0A2E-46AD-8DC9-3D07B1B56705}" type="presParOf" srcId="{2EFF6B45-AA45-4916-BAE8-72D4E82BC403}" destId="{A0FB84DB-A303-4DCB-B17A-DAEFDB6C30EA}" srcOrd="6" destOrd="0" presId="urn:microsoft.com/office/officeart/2005/8/layout/cycle3"/>
    <dgm:cxn modelId="{0C268ED0-CB34-4705-8EED-6ED888C4D6EA}" type="presParOf" srcId="{2EFF6B45-AA45-4916-BAE8-72D4E82BC403}" destId="{E4E5C07F-A1B5-40FB-98E7-3BB5DB896B59}" srcOrd="7" destOrd="0" presId="urn:microsoft.com/office/officeart/2005/8/layout/cycle3"/>
    <dgm:cxn modelId="{A950F745-8AB0-4861-AAD7-C2197B31DA9D}" type="presParOf" srcId="{2EFF6B45-AA45-4916-BAE8-72D4E82BC403}" destId="{FF44B1A4-4F36-4023-AE0D-59A42254E2C6}" srcOrd="8" destOrd="0" presId="urn:microsoft.com/office/officeart/2005/8/layout/cycle3"/>
    <dgm:cxn modelId="{77F2AA97-86C3-44DF-8965-0F0A664431CF}" type="presParOf" srcId="{2EFF6B45-AA45-4916-BAE8-72D4E82BC403}" destId="{A1845D04-459C-4EFE-8EAA-FAD6E5876554}" srcOrd="9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41CD3-74E9-40BD-A5D8-277C303BA3C5}">
      <dsp:nvSpPr>
        <dsp:cNvPr id="0" name=""/>
        <dsp:cNvSpPr/>
      </dsp:nvSpPr>
      <dsp:spPr>
        <a:xfrm>
          <a:off x="1752713" y="-72400"/>
          <a:ext cx="6825475" cy="6825475"/>
        </a:xfrm>
        <a:prstGeom prst="circularArrow">
          <a:avLst>
            <a:gd name="adj1" fmla="val 5544"/>
            <a:gd name="adj2" fmla="val 330680"/>
            <a:gd name="adj3" fmla="val 14741909"/>
            <a:gd name="adj4" fmla="val 16821850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102860-33CD-4DB0-AC19-DC47472E5019}">
      <dsp:nvSpPr>
        <dsp:cNvPr id="0" name=""/>
        <dsp:cNvSpPr/>
      </dsp:nvSpPr>
      <dsp:spPr>
        <a:xfrm>
          <a:off x="4275117" y="1988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Collection</a:t>
          </a:r>
          <a:endParaRPr lang="en-IN" sz="2200" kern="1200" dirty="0"/>
        </a:p>
      </dsp:txBody>
      <dsp:txXfrm>
        <a:off x="4318580" y="45451"/>
        <a:ext cx="1693742" cy="803408"/>
      </dsp:txXfrm>
    </dsp:sp>
    <dsp:sp modelId="{69B2AA52-2EBE-4C27-9F96-4B8BEC374ACE}">
      <dsp:nvSpPr>
        <dsp:cNvPr id="0" name=""/>
        <dsp:cNvSpPr/>
      </dsp:nvSpPr>
      <dsp:spPr>
        <a:xfrm>
          <a:off x="6146047" y="682951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Data Preprocessing</a:t>
          </a:r>
          <a:endParaRPr lang="en-IN" sz="2200" kern="1200" dirty="0"/>
        </a:p>
      </dsp:txBody>
      <dsp:txXfrm>
        <a:off x="6189510" y="726414"/>
        <a:ext cx="1693742" cy="803408"/>
      </dsp:txXfrm>
    </dsp:sp>
    <dsp:sp modelId="{B520BBE6-829E-4601-8E9F-5B65AA99681F}">
      <dsp:nvSpPr>
        <dsp:cNvPr id="0" name=""/>
        <dsp:cNvSpPr/>
      </dsp:nvSpPr>
      <dsp:spPr>
        <a:xfrm>
          <a:off x="7141548" y="2407210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Feature Engineering</a:t>
          </a:r>
          <a:endParaRPr lang="en-IN" sz="2200" kern="1200" dirty="0"/>
        </a:p>
      </dsp:txBody>
      <dsp:txXfrm>
        <a:off x="7185011" y="2450673"/>
        <a:ext cx="1693742" cy="803408"/>
      </dsp:txXfrm>
    </dsp:sp>
    <dsp:sp modelId="{49E25E09-35B1-4DA1-8238-5C6A15030B22}">
      <dsp:nvSpPr>
        <dsp:cNvPr id="0" name=""/>
        <dsp:cNvSpPr/>
      </dsp:nvSpPr>
      <dsp:spPr>
        <a:xfrm>
          <a:off x="6795814" y="4367964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Scaling</a:t>
          </a:r>
          <a:endParaRPr lang="en-IN" sz="2200" kern="1200" dirty="0"/>
        </a:p>
      </dsp:txBody>
      <dsp:txXfrm>
        <a:off x="6839277" y="4411427"/>
        <a:ext cx="1693742" cy="803408"/>
      </dsp:txXfrm>
    </dsp:sp>
    <dsp:sp modelId="{496579E1-E4D4-4874-991C-F01EC6581DDD}">
      <dsp:nvSpPr>
        <dsp:cNvPr id="0" name=""/>
        <dsp:cNvSpPr/>
      </dsp:nvSpPr>
      <dsp:spPr>
        <a:xfrm>
          <a:off x="5270618" y="5647755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Clustering Model</a:t>
          </a:r>
          <a:endParaRPr lang="en-IN" sz="2200" kern="1200" dirty="0"/>
        </a:p>
      </dsp:txBody>
      <dsp:txXfrm>
        <a:off x="5314081" y="5691218"/>
        <a:ext cx="1693742" cy="803408"/>
      </dsp:txXfrm>
    </dsp:sp>
    <dsp:sp modelId="{A0FB84DB-A303-4DCB-B17A-DAEFDB6C30EA}">
      <dsp:nvSpPr>
        <dsp:cNvPr id="0" name=""/>
        <dsp:cNvSpPr/>
      </dsp:nvSpPr>
      <dsp:spPr>
        <a:xfrm>
          <a:off x="3279616" y="5647755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Evaluation</a:t>
          </a:r>
          <a:endParaRPr lang="en-IN" sz="2200" kern="1200" dirty="0"/>
        </a:p>
      </dsp:txBody>
      <dsp:txXfrm>
        <a:off x="3323079" y="5691218"/>
        <a:ext cx="1693742" cy="803408"/>
      </dsp:txXfrm>
    </dsp:sp>
    <dsp:sp modelId="{E4E5C07F-A1B5-40FB-98E7-3BB5DB896B59}">
      <dsp:nvSpPr>
        <dsp:cNvPr id="0" name=""/>
        <dsp:cNvSpPr/>
      </dsp:nvSpPr>
      <dsp:spPr>
        <a:xfrm>
          <a:off x="1754420" y="4367964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Visualization</a:t>
          </a:r>
          <a:endParaRPr lang="en-IN" sz="2200" kern="1200" dirty="0"/>
        </a:p>
      </dsp:txBody>
      <dsp:txXfrm>
        <a:off x="1797883" y="4411427"/>
        <a:ext cx="1693742" cy="803408"/>
      </dsp:txXfrm>
    </dsp:sp>
    <dsp:sp modelId="{FF44B1A4-4F36-4023-AE0D-59A42254E2C6}">
      <dsp:nvSpPr>
        <dsp:cNvPr id="0" name=""/>
        <dsp:cNvSpPr/>
      </dsp:nvSpPr>
      <dsp:spPr>
        <a:xfrm>
          <a:off x="1408686" y="2407210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Business Insights</a:t>
          </a:r>
          <a:endParaRPr lang="en-IN" sz="2200" kern="1200" dirty="0"/>
        </a:p>
      </dsp:txBody>
      <dsp:txXfrm>
        <a:off x="1452149" y="2450673"/>
        <a:ext cx="1693742" cy="803408"/>
      </dsp:txXfrm>
    </dsp:sp>
    <dsp:sp modelId="{A1845D04-459C-4EFE-8EAA-FAD6E5876554}">
      <dsp:nvSpPr>
        <dsp:cNvPr id="0" name=""/>
        <dsp:cNvSpPr/>
      </dsp:nvSpPr>
      <dsp:spPr>
        <a:xfrm>
          <a:off x="2404187" y="682951"/>
          <a:ext cx="1780668" cy="8903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Conclusion</a:t>
          </a:r>
          <a:endParaRPr lang="en-IN" sz="2200" kern="1200" dirty="0"/>
        </a:p>
      </dsp:txBody>
      <dsp:txXfrm>
        <a:off x="2447650" y="726414"/>
        <a:ext cx="1693742" cy="8034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90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4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303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053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28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46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25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70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24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85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825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70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63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89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275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2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F0E0C-41D9-4837-A462-6C15CF36F55F}" type="datetimeFigureOut">
              <a:rPr lang="en-IN" smtClean="0"/>
              <a:t>13-02-2026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A19BD-0D3F-4537-8422-2CA1B45ECD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638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  <p:sldLayoutId id="2147483886" r:id="rId12"/>
    <p:sldLayoutId id="2147483887" r:id="rId13"/>
    <p:sldLayoutId id="2147483888" r:id="rId14"/>
    <p:sldLayoutId id="2147483889" r:id="rId15"/>
    <p:sldLayoutId id="2147483890" r:id="rId16"/>
    <p:sldLayoutId id="2147483891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745E1B-B215-462F-A42D-3B90B57AB736}"/>
              </a:ext>
            </a:extLst>
          </p:cNvPr>
          <p:cNvSpPr txBox="1"/>
          <p:nvPr/>
        </p:nvSpPr>
        <p:spPr>
          <a:xfrm>
            <a:off x="1974135" y="999179"/>
            <a:ext cx="79147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Clustering Solar Energy Production Zones….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3FFCAB-EFA8-4731-AC17-D160285E42D4}"/>
              </a:ext>
            </a:extLst>
          </p:cNvPr>
          <p:cNvSpPr txBox="1"/>
          <p:nvPr/>
        </p:nvSpPr>
        <p:spPr>
          <a:xfrm>
            <a:off x="1695575" y="2683560"/>
            <a:ext cx="87959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FFFF00"/>
                </a:solidFill>
                <a:latin typeface="Berlin Sans FB" panose="020E0602020502020306" pitchFamily="34" charset="0"/>
              </a:rPr>
              <a:t>Project by: Subodh Kumar</a:t>
            </a:r>
          </a:p>
          <a:p>
            <a:pPr algn="ctr"/>
            <a:endParaRPr lang="en-US" sz="3000" dirty="0">
              <a:solidFill>
                <a:srgbClr val="FFFF00"/>
              </a:solidFill>
              <a:latin typeface="Berlin Sans FB" panose="020E0602020502020306" pitchFamily="34" charset="0"/>
            </a:endParaRPr>
          </a:p>
          <a:p>
            <a:pPr algn="ctr"/>
            <a:r>
              <a:rPr lang="en-US" sz="3000" dirty="0">
                <a:solidFill>
                  <a:srgbClr val="FFFF00"/>
                </a:solidFill>
                <a:latin typeface="Berlin Sans FB" panose="020E0602020502020306" pitchFamily="34" charset="0"/>
              </a:rPr>
              <a:t>Domain: Data Science &amp; Artificial Intelligence</a:t>
            </a:r>
          </a:p>
          <a:p>
            <a:pPr marL="285750" indent="-285750" algn="ctr">
              <a:buFont typeface="Wingdings" panose="05000000000000000000" pitchFamily="2" charset="2"/>
              <a:buChar char="§"/>
            </a:pPr>
            <a:endParaRPr lang="en-IN" sz="3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27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A8B942-5F7B-45A2-9A84-9DE54F7D283A}"/>
              </a:ext>
            </a:extLst>
          </p:cNvPr>
          <p:cNvSpPr txBox="1"/>
          <p:nvPr/>
        </p:nvSpPr>
        <p:spPr>
          <a:xfrm>
            <a:off x="5867346" y="630942"/>
            <a:ext cx="6101046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Purpose of Visualization: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900" dirty="0">
                <a:solidFill>
                  <a:srgbClr val="FFFF00"/>
                </a:solidFill>
              </a:rPr>
              <a:t>Visualization helps in understanding complex data patterns and validating clustering results visually.</a:t>
            </a:r>
          </a:p>
          <a:p>
            <a:endParaRPr lang="en-US" sz="1800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Types of Visualizations Used: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Bar charts for comparing energy production across clusters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Scatter plots to analyze efficiency versus capacity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Heatmaps to study correlations among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FFFF00"/>
                </a:solidFill>
              </a:rPr>
              <a:t>Geographical maps to visualize city-wise energy clusters</a:t>
            </a:r>
          </a:p>
          <a:p>
            <a:endParaRPr lang="en-US" sz="1800" b="1" dirty="0">
              <a:solidFill>
                <a:srgbClr val="FFFF00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Outcome:</a:t>
            </a:r>
            <a:br>
              <a:rPr lang="en-US" sz="1800" dirty="0">
                <a:solidFill>
                  <a:srgbClr val="FFFF00"/>
                </a:solidFill>
              </a:rPr>
            </a:br>
            <a:r>
              <a:rPr lang="en-US" sz="1900" dirty="0">
                <a:solidFill>
                  <a:srgbClr val="FFFF00"/>
                </a:solidFill>
              </a:rPr>
              <a:t>Clear visual interpretation of energy zones and cluster behavior.</a:t>
            </a:r>
          </a:p>
          <a:p>
            <a:endParaRPr lang="en-US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F52387-11B2-417F-848B-E50F29A6B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4" y="540108"/>
            <a:ext cx="5832052" cy="6074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3F5074-ED02-4BAD-A661-DB7AABEED33F}"/>
              </a:ext>
            </a:extLst>
          </p:cNvPr>
          <p:cNvSpPr txBox="1"/>
          <p:nvPr/>
        </p:nvSpPr>
        <p:spPr>
          <a:xfrm>
            <a:off x="1108180" y="0"/>
            <a:ext cx="1148147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VISUALIZATION-PYTHON BASED PLOTS &amp; MAPS..</a:t>
            </a:r>
            <a:endParaRPr lang="en-IN" sz="35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68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24C07-0CB5-4C46-A0C9-9FD842950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14" y="902534"/>
            <a:ext cx="6778346" cy="58949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A6F9BF-2E25-4837-81B1-D361916E36EE}"/>
              </a:ext>
            </a:extLst>
          </p:cNvPr>
          <p:cNvSpPr txBox="1"/>
          <p:nvPr/>
        </p:nvSpPr>
        <p:spPr>
          <a:xfrm>
            <a:off x="1259570" y="60556"/>
            <a:ext cx="9949399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VISUALIZATION – PYTHON-BASED PLOTS &amp; MAPS.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9F74CF-CCB1-4026-92B9-4102F1A50517}"/>
              </a:ext>
            </a:extLst>
          </p:cNvPr>
          <p:cNvSpPr txBox="1"/>
          <p:nvPr/>
        </p:nvSpPr>
        <p:spPr>
          <a:xfrm>
            <a:off x="6915760" y="796301"/>
            <a:ext cx="47110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The distribution of </a:t>
            </a:r>
            <a:r>
              <a:rPr lang="en-US" b="1" dirty="0">
                <a:solidFill>
                  <a:schemeClr val="bg1"/>
                </a:solidFill>
              </a:rPr>
              <a:t>Estimated PV System Size (</a:t>
            </a:r>
            <a:r>
              <a:rPr lang="en-US" b="1" dirty="0" err="1">
                <a:solidFill>
                  <a:schemeClr val="bg1"/>
                </a:solidFill>
              </a:rPr>
              <a:t>kWdc</a:t>
            </a:r>
            <a:r>
              <a:rPr lang="en-US" b="1" dirty="0">
                <a:solidFill>
                  <a:schemeClr val="bg1"/>
                </a:solidFill>
              </a:rPr>
              <a:t>)</a:t>
            </a:r>
            <a:r>
              <a:rPr lang="en-US" dirty="0">
                <a:solidFill>
                  <a:srgbClr val="FFFF00"/>
                </a:solidFill>
              </a:rPr>
              <a:t> is </a:t>
            </a:r>
            <a:r>
              <a:rPr lang="en-US" b="1" dirty="0">
                <a:solidFill>
                  <a:schemeClr val="bg1"/>
                </a:solidFill>
              </a:rPr>
              <a:t>highly right-skewed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Most of the solar installations are </a:t>
            </a:r>
            <a:r>
              <a:rPr lang="en-US" b="1" dirty="0">
                <a:solidFill>
                  <a:schemeClr val="bg1"/>
                </a:solidFill>
              </a:rPr>
              <a:t>small-scale systems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concentrated at </a:t>
            </a:r>
            <a:r>
              <a:rPr lang="en-US" b="1" dirty="0">
                <a:solidFill>
                  <a:schemeClr val="bg1"/>
                </a:solidFill>
              </a:rPr>
              <a:t>lower capacity values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A </a:t>
            </a:r>
            <a:r>
              <a:rPr lang="en-US" b="1" dirty="0">
                <a:solidFill>
                  <a:schemeClr val="bg1"/>
                </a:solidFill>
              </a:rPr>
              <a:t>very small number of projects</a:t>
            </a:r>
            <a:r>
              <a:rPr lang="en-US" dirty="0">
                <a:solidFill>
                  <a:schemeClr val="bg1"/>
                </a:solidFill>
              </a:rPr>
              <a:t> have </a:t>
            </a:r>
            <a:r>
              <a:rPr lang="en-US" b="1" dirty="0">
                <a:solidFill>
                  <a:schemeClr val="bg1"/>
                </a:solidFill>
              </a:rPr>
              <a:t>extremely large system sizes</a:t>
            </a:r>
            <a:r>
              <a:rPr lang="en-US" dirty="0">
                <a:solidFill>
                  <a:srgbClr val="FFFF00"/>
                </a:solidFill>
              </a:rPr>
              <a:t>, creating a </a:t>
            </a:r>
            <a:r>
              <a:rPr lang="en-US" b="1" dirty="0">
                <a:solidFill>
                  <a:schemeClr val="bg1"/>
                </a:solidFill>
              </a:rPr>
              <a:t>long right tail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in the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4F7346-716F-4725-9982-1FD00E0FF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72" y="3128322"/>
            <a:ext cx="4595991" cy="36691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6610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48555C-11A9-48A3-ABCA-D2F0C41C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49" y="809779"/>
            <a:ext cx="5847184" cy="59456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A548F1-87A2-412C-A631-F73E0DFDBBDD}"/>
              </a:ext>
            </a:extLst>
          </p:cNvPr>
          <p:cNvSpPr txBox="1"/>
          <p:nvPr/>
        </p:nvSpPr>
        <p:spPr>
          <a:xfrm>
            <a:off x="1125894" y="72995"/>
            <a:ext cx="1055603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VISUALIZATION – PYTHON-BASED PLOTS &amp; MAPS.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4D07B9-1175-46EF-BD1A-AA33B823FF78}"/>
              </a:ext>
            </a:extLst>
          </p:cNvPr>
          <p:cNvSpPr txBox="1"/>
          <p:nvPr/>
        </p:nvSpPr>
        <p:spPr>
          <a:xfrm>
            <a:off x="6043147" y="809779"/>
            <a:ext cx="54807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The heatmap represents the </a:t>
            </a:r>
            <a:r>
              <a:rPr lang="en-US" sz="2000" b="1" dirty="0">
                <a:solidFill>
                  <a:schemeClr val="bg1"/>
                </a:solidFill>
              </a:rPr>
              <a:t>correlation matrix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rgbClr val="FFFF00"/>
                </a:solidFill>
              </a:rPr>
              <a:t>between key numerical features of the solar energy dataset.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FFFF00"/>
                </a:solidFill>
              </a:rPr>
              <a:t>It shows </a:t>
            </a:r>
            <a:r>
              <a:rPr lang="en-IN" sz="2000" b="1" dirty="0">
                <a:solidFill>
                  <a:schemeClr val="bg1"/>
                </a:solidFill>
              </a:rPr>
              <a:t>very strong positive correlations (≈ 0.97 – 1.00)</a:t>
            </a:r>
            <a:r>
              <a:rPr lang="en-IN" sz="2000" dirty="0">
                <a:solidFill>
                  <a:schemeClr val="bg1"/>
                </a:solidFill>
              </a:rPr>
              <a:t> </a:t>
            </a:r>
            <a:r>
              <a:rPr lang="en-IN" sz="2000" dirty="0">
                <a:solidFill>
                  <a:srgbClr val="FFFF00"/>
                </a:solidFill>
              </a:rPr>
              <a:t>among: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Estimated PV System Size (</a:t>
            </a:r>
            <a:r>
              <a:rPr lang="en-IN" sz="2000" dirty="0" err="1">
                <a:solidFill>
                  <a:srgbClr val="FFFF00"/>
                </a:solidFill>
              </a:rPr>
              <a:t>kWdc</a:t>
            </a:r>
            <a:r>
              <a:rPr lang="en-IN" sz="2000" dirty="0">
                <a:solidFill>
                  <a:srgbClr val="FFFF00"/>
                </a:solidFill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PV System Size (</a:t>
            </a:r>
            <a:r>
              <a:rPr lang="en-IN" sz="2000" dirty="0" err="1">
                <a:solidFill>
                  <a:srgbClr val="FFFF00"/>
                </a:solidFill>
              </a:rPr>
              <a:t>kWac</a:t>
            </a:r>
            <a:r>
              <a:rPr lang="en-IN" sz="2000" dirty="0">
                <a:solidFill>
                  <a:srgbClr val="FFFF00"/>
                </a:solidFill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Estimated Annual PV Energy Production (kWh)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Energy Storage System Size (</a:t>
            </a:r>
            <a:r>
              <a:rPr lang="en-IN" sz="2000" dirty="0" err="1">
                <a:solidFill>
                  <a:srgbClr val="FFFF00"/>
                </a:solidFill>
              </a:rPr>
              <a:t>kWac</a:t>
            </a:r>
            <a:r>
              <a:rPr lang="en-IN" sz="2000" dirty="0">
                <a:solidFill>
                  <a:srgbClr val="FFFF00"/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This indicates that </a:t>
            </a:r>
            <a:r>
              <a:rPr lang="en-US" sz="2000" b="1" dirty="0">
                <a:solidFill>
                  <a:schemeClr val="bg1"/>
                </a:solidFill>
              </a:rPr>
              <a:t>as system size increases, energy production and storage capacity also increase proportionally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Demonstrates </a:t>
            </a:r>
            <a:r>
              <a:rPr lang="en-US" sz="2000" b="1" dirty="0">
                <a:solidFill>
                  <a:schemeClr val="bg1"/>
                </a:solidFill>
              </a:rPr>
              <a:t>feature dependency and redundancy</a:t>
            </a:r>
            <a:r>
              <a:rPr lang="en-US" sz="2000" dirty="0">
                <a:solidFill>
                  <a:schemeClr val="bg1"/>
                </a:solidFill>
              </a:rPr>
              <a:t>,</a:t>
            </a:r>
            <a:r>
              <a:rPr lang="en-US" sz="2000" dirty="0">
                <a:solidFill>
                  <a:srgbClr val="FFFF00"/>
                </a:solidFill>
              </a:rPr>
              <a:t> meaning these variables carry </a:t>
            </a:r>
            <a:r>
              <a:rPr lang="en-US" sz="2000" b="1" dirty="0">
                <a:solidFill>
                  <a:schemeClr val="bg1"/>
                </a:solidFill>
              </a:rPr>
              <a:t>similar information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74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47F3C9-5F58-4514-8EFE-EF091170A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6" y="169558"/>
            <a:ext cx="6609538" cy="537134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5DED15-98C9-49E0-ABC2-05CBFAA054D9}"/>
              </a:ext>
            </a:extLst>
          </p:cNvPr>
          <p:cNvSpPr txBox="1"/>
          <p:nvPr/>
        </p:nvSpPr>
        <p:spPr>
          <a:xfrm>
            <a:off x="878066" y="5668069"/>
            <a:ext cx="6031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🟢 </a:t>
            </a:r>
            <a:r>
              <a:rPr lang="en-US" b="1" dirty="0"/>
              <a:t>Green points</a:t>
            </a:r>
            <a:r>
              <a:rPr lang="en-US" dirty="0"/>
              <a:t> → High &amp; very high energy production zones.</a:t>
            </a:r>
          </a:p>
          <a:p>
            <a:r>
              <a:rPr lang="fr-FR" dirty="0"/>
              <a:t>🔴 </a:t>
            </a:r>
            <a:r>
              <a:rPr lang="fr-FR" b="1" dirty="0"/>
              <a:t>Red points</a:t>
            </a:r>
            <a:r>
              <a:rPr lang="fr-FR" dirty="0"/>
              <a:t> → Medium production zones.</a:t>
            </a:r>
            <a:endParaRPr lang="en-US" dirty="0"/>
          </a:p>
          <a:p>
            <a:r>
              <a:rPr lang="en-US" dirty="0"/>
              <a:t>🟡 </a:t>
            </a:r>
            <a:r>
              <a:rPr lang="en-US" b="1" dirty="0"/>
              <a:t>Yellow / Orange points</a:t>
            </a:r>
            <a:r>
              <a:rPr lang="en-US" dirty="0"/>
              <a:t> → Low production zones.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1D3C9D-1456-4E05-BF01-13C569135AF3}"/>
              </a:ext>
            </a:extLst>
          </p:cNvPr>
          <p:cNvSpPr txBox="1"/>
          <p:nvPr/>
        </p:nvSpPr>
        <p:spPr>
          <a:xfrm>
            <a:off x="6988197" y="78723"/>
            <a:ext cx="478394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CLUSTER INTERPRETATION</a:t>
            </a:r>
            <a:endParaRPr lang="en-IN" sz="27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849838-7407-4C5B-86CA-DE5A2FCF84DE}"/>
              </a:ext>
            </a:extLst>
          </p:cNvPr>
          <p:cNvSpPr txBox="1"/>
          <p:nvPr/>
        </p:nvSpPr>
        <p:spPr>
          <a:xfrm>
            <a:off x="6988197" y="835677"/>
            <a:ext cx="486267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100" b="1" dirty="0">
                <a:solidFill>
                  <a:schemeClr val="bg1"/>
                </a:solidFill>
              </a:rPr>
              <a:t>High Energy Zone:</a:t>
            </a:r>
            <a:endParaRPr lang="en-IN" sz="21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High solar energy production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Efficient utilization of installed capacity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FFFF00"/>
              </a:solidFill>
            </a:endParaRPr>
          </a:p>
          <a:p>
            <a:r>
              <a:rPr lang="en-IN" sz="2100" b="1" dirty="0">
                <a:solidFill>
                  <a:schemeClr val="bg1"/>
                </a:solidFill>
              </a:rPr>
              <a:t>Emerging Zone:</a:t>
            </a:r>
            <a:endParaRPr lang="en-IN" sz="21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Moderate energy output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High potential for growth with optimization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rgbClr val="FFFF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FFFF00"/>
              </a:solidFill>
            </a:endParaRPr>
          </a:p>
          <a:p>
            <a:r>
              <a:rPr lang="en-IN" sz="2100" b="1" dirty="0">
                <a:solidFill>
                  <a:schemeClr val="bg1"/>
                </a:solidFill>
              </a:rPr>
              <a:t>Low Energy Zone:</a:t>
            </a:r>
            <a:endParaRPr lang="en-IN" sz="21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Low energy production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FFFF00"/>
                </a:solidFill>
              </a:rPr>
              <a:t>Requires efficiency improvement and performance analysis</a:t>
            </a:r>
            <a:endParaRPr lang="en-IN" dirty="0">
              <a:solidFill>
                <a:srgbClr val="FFFF00"/>
              </a:solidFill>
            </a:endParaRPr>
          </a:p>
          <a:p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75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16FD28-5991-4881-960C-9D01182F3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84" y="0"/>
            <a:ext cx="5970850" cy="6658164"/>
          </a:xfrm>
          <a:prstGeom prst="rect">
            <a:avLst/>
          </a:prstGeom>
          <a:ln>
            <a:noFill/>
          </a:ln>
          <a:effectLst>
            <a:reflection blurRad="6350" stA="50000" endA="300" endPos="55000" dir="5400000" sy="-100000" algn="bl" rotWithShape="0"/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FB313B-73FA-44C3-91D0-45CF9974A167}"/>
              </a:ext>
            </a:extLst>
          </p:cNvPr>
          <p:cNvSpPr txBox="1"/>
          <p:nvPr/>
        </p:nvSpPr>
        <p:spPr>
          <a:xfrm>
            <a:off x="1314071" y="0"/>
            <a:ext cx="459016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BUSSINESS INSIGHTS</a:t>
            </a:r>
            <a:endParaRPr lang="en-IN" sz="35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AB0669-3832-4222-8BBD-7D1D65A962AF}"/>
              </a:ext>
            </a:extLst>
          </p:cNvPr>
          <p:cNvSpPr txBox="1"/>
          <p:nvPr/>
        </p:nvSpPr>
        <p:spPr>
          <a:xfrm>
            <a:off x="981012" y="787232"/>
            <a:ext cx="492322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/>
                </a:solidFill>
              </a:rPr>
              <a:t>Key Insights delivered:</a:t>
            </a:r>
          </a:p>
          <a:p>
            <a:endParaRPr lang="en-US" sz="21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Identified high solar energy production zones suitable for large-scale investments.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Identification of high ROI zones.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Supported data-driven site selection for future solar power projects.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Helped prioritize infrastructure development in high and medium potential zones.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Reduced financial risk by avoiding low-yield regions for large capital deployment.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100" dirty="0">
                <a:solidFill>
                  <a:srgbClr val="FFFF00"/>
                </a:solidFill>
              </a:rPr>
              <a:t>Optimized resource allocation.</a:t>
            </a:r>
            <a:endParaRPr lang="en-US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Strengthened market expansion and business growth strategies.</a:t>
            </a:r>
            <a:endParaRPr lang="en-IN" sz="2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92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D01CF1-EEB2-4A65-9BF0-9733B9F3FC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389"/>
            <a:ext cx="5865148" cy="633116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8BF0A0-56E4-4B8A-B7FF-541070E07714}"/>
              </a:ext>
            </a:extLst>
          </p:cNvPr>
          <p:cNvSpPr txBox="1"/>
          <p:nvPr/>
        </p:nvSpPr>
        <p:spPr>
          <a:xfrm>
            <a:off x="5865148" y="0"/>
            <a:ext cx="56680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CONCLUSION…</a:t>
            </a:r>
            <a:endParaRPr lang="en-IN" sz="44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A7A3AF-0847-4183-A771-19BA9EE41F84}"/>
              </a:ext>
            </a:extLst>
          </p:cNvPr>
          <p:cNvSpPr txBox="1"/>
          <p:nvPr/>
        </p:nvSpPr>
        <p:spPr>
          <a:xfrm>
            <a:off x="5865147" y="908720"/>
            <a:ext cx="54770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Successfully implemented </a:t>
            </a:r>
            <a:r>
              <a:rPr lang="en-US" sz="2000" b="1" dirty="0">
                <a:solidFill>
                  <a:schemeClr val="bg1"/>
                </a:solidFill>
              </a:rPr>
              <a:t>machine learning-based clustering</a:t>
            </a:r>
            <a:r>
              <a:rPr lang="en-US" sz="2000" dirty="0">
                <a:solidFill>
                  <a:srgbClr val="FFFF00"/>
                </a:solidFill>
              </a:rPr>
              <a:t> to identify solar energy production zones.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Grouped geographical regions into </a:t>
            </a:r>
            <a:r>
              <a:rPr lang="en-US" sz="2000" b="1" dirty="0">
                <a:solidFill>
                  <a:schemeClr val="bg1"/>
                </a:solidFill>
              </a:rPr>
              <a:t>distinct clusters</a:t>
            </a:r>
            <a:r>
              <a:rPr lang="en-US" sz="2000" dirty="0">
                <a:solidFill>
                  <a:srgbClr val="FFFF00"/>
                </a:solidFill>
              </a:rPr>
              <a:t> based on energy generation and spatial distribution.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Identified </a:t>
            </a:r>
            <a:r>
              <a:rPr lang="en-US" sz="2000" b="1" dirty="0">
                <a:solidFill>
                  <a:schemeClr val="bg1"/>
                </a:solidFill>
              </a:rPr>
              <a:t>high, medium, and low solar potential regions</a:t>
            </a:r>
            <a:r>
              <a:rPr lang="en-US" sz="2000" dirty="0">
                <a:solidFill>
                  <a:srgbClr val="FFFF00"/>
                </a:solidFill>
              </a:rPr>
              <a:t>, enabling strategic planning.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Interactive map visualization provided </a:t>
            </a:r>
            <a:r>
              <a:rPr lang="en-US" sz="2000" b="1" dirty="0">
                <a:solidFill>
                  <a:schemeClr val="bg1"/>
                </a:solidFill>
              </a:rPr>
              <a:t>clear geographic insights</a:t>
            </a:r>
            <a:r>
              <a:rPr lang="en-US" sz="2000" dirty="0">
                <a:solidFill>
                  <a:srgbClr val="FFFF00"/>
                </a:solidFill>
              </a:rPr>
              <a:t> into solar deployment patterns.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The project supports </a:t>
            </a:r>
            <a:r>
              <a:rPr lang="en-US" sz="2000" b="1" dirty="0">
                <a:solidFill>
                  <a:schemeClr val="bg1"/>
                </a:solidFill>
              </a:rPr>
              <a:t>data-driven decision making</a:t>
            </a:r>
            <a:r>
              <a:rPr lang="en-US" sz="2000" dirty="0">
                <a:solidFill>
                  <a:srgbClr val="FFFF00"/>
                </a:solidFill>
              </a:rPr>
              <a:t> for site selection and investment planning.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Results help in </a:t>
            </a:r>
            <a:r>
              <a:rPr lang="en-US" sz="2000" b="1" dirty="0">
                <a:solidFill>
                  <a:schemeClr val="bg1"/>
                </a:solidFill>
              </a:rPr>
              <a:t>optimizing resource allocation and maximizing return on investment (ROI)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Overall, the solution delivers </a:t>
            </a:r>
            <a:r>
              <a:rPr lang="en-US" sz="2000" b="1" dirty="0">
                <a:solidFill>
                  <a:schemeClr val="bg1"/>
                </a:solidFill>
              </a:rPr>
              <a:t>actionable business insights</a:t>
            </a:r>
            <a:r>
              <a:rPr lang="en-US" sz="2000" dirty="0">
                <a:solidFill>
                  <a:srgbClr val="FFFF00"/>
                </a:solidFill>
              </a:rPr>
              <a:t> for future solar project development.</a:t>
            </a:r>
            <a:endParaRPr lang="en-IN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85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bbon: Tilted Up 1">
            <a:extLst>
              <a:ext uri="{FF2B5EF4-FFF2-40B4-BE49-F238E27FC236}">
                <a16:creationId xmlns:a16="http://schemas.microsoft.com/office/drawing/2014/main" id="{6DC0713D-F7CB-436E-B101-06E3113FA823}"/>
              </a:ext>
            </a:extLst>
          </p:cNvPr>
          <p:cNvSpPr/>
          <p:nvPr/>
        </p:nvSpPr>
        <p:spPr>
          <a:xfrm>
            <a:off x="1953951" y="1859079"/>
            <a:ext cx="8041876" cy="2543364"/>
          </a:xfrm>
          <a:prstGeom prst="ribbon2">
            <a:avLst/>
          </a:prstGeom>
          <a:effectLst>
            <a:reflection blurRad="6350" stA="50000" endA="300" endPos="90000" dir="5400000" sy="-100000" algn="bl" rotWithShape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200" b="1" u="sng" dirty="0">
                <a:solidFill>
                  <a:schemeClr val="bg1"/>
                </a:solidFill>
              </a:rPr>
              <a:t>THANK YOU…</a:t>
            </a:r>
            <a:endParaRPr lang="en-IN" sz="4200" b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28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34403B-053F-4D14-B376-3B0E3DBF6D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073" y="0"/>
            <a:ext cx="6305928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FA7ADA-8AA0-43CD-AB9E-4C165443969C}"/>
              </a:ext>
            </a:extLst>
          </p:cNvPr>
          <p:cNvSpPr txBox="1"/>
          <p:nvPr/>
        </p:nvSpPr>
        <p:spPr>
          <a:xfrm>
            <a:off x="820539" y="738787"/>
            <a:ext cx="44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Project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597B68-58EF-4589-BCBF-5FEC8E237D0C}"/>
              </a:ext>
            </a:extLst>
          </p:cNvPr>
          <p:cNvSpPr txBox="1"/>
          <p:nvPr/>
        </p:nvSpPr>
        <p:spPr>
          <a:xfrm>
            <a:off x="820539" y="1628964"/>
            <a:ext cx="483844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Objective: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To cluster geographical regions based on solar energy production.</a:t>
            </a:r>
          </a:p>
          <a:p>
            <a:endParaRPr lang="en-US" sz="2500" dirty="0">
              <a:solidFill>
                <a:srgbClr val="FFFF00"/>
              </a:solidFill>
              <a:latin typeface="Bahnschrift SemiBold" panose="020B0502040204020203" pitchFamily="34" charset="0"/>
            </a:endParaRPr>
          </a:p>
          <a:p>
            <a:r>
              <a:rPr lang="en-US" sz="2500" dirty="0">
                <a:solidFill>
                  <a:schemeClr val="bg1"/>
                </a:solidFill>
                <a:latin typeface="Bahnschrift SemiBold" panose="020B0502040204020203" pitchFamily="34" charset="0"/>
              </a:rPr>
              <a:t>Benefits: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Strategic targeting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Improved project feasibility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rgbClr val="FFFF00"/>
                </a:solidFill>
                <a:latin typeface="Bahnschrift SemiBold" panose="020B0502040204020203" pitchFamily="34" charset="0"/>
              </a:rPr>
              <a:t> Data-driven decision making</a:t>
            </a:r>
          </a:p>
          <a:p>
            <a:endParaRPr lang="en-IN" sz="25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53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8B3C3C0-4E47-4AFD-8E57-8B6EF05E086F}"/>
              </a:ext>
            </a:extLst>
          </p:cNvPr>
          <p:cNvSpPr/>
          <p:nvPr/>
        </p:nvSpPr>
        <p:spPr>
          <a:xfrm>
            <a:off x="3094893" y="2289028"/>
            <a:ext cx="5642911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5400" b="1" u="sng" cap="none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lgerian" panose="04020705040A02060702" pitchFamily="82" charset="0"/>
              </a:rPr>
              <a:t>Project Workflow</a:t>
            </a:r>
            <a:endParaRPr lang="en-IN" sz="5400" b="1" u="sng" cap="none" spc="50" dirty="0">
              <a:ln w="0"/>
              <a:solidFill>
                <a:schemeClr val="bg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B224F73D-AFE5-4C9A-8264-84B16DD50C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2129679"/>
              </p:ext>
            </p:extLst>
          </p:nvPr>
        </p:nvGraphicFramePr>
        <p:xfrm>
          <a:off x="750898" y="169558"/>
          <a:ext cx="10330903" cy="65400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383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8D0A8D-4166-4DD2-A150-1B8129DE37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1" y="102944"/>
            <a:ext cx="5792286" cy="654916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000E40-B861-4EC7-AFAD-C0B62176FA25}"/>
              </a:ext>
            </a:extLst>
          </p:cNvPr>
          <p:cNvSpPr txBox="1"/>
          <p:nvPr/>
        </p:nvSpPr>
        <p:spPr>
          <a:xfrm>
            <a:off x="6043517" y="102944"/>
            <a:ext cx="5978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PROBLEM STATEMENT </a:t>
            </a:r>
            <a:endParaRPr lang="en-IN" sz="40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C0BF2-450D-44A3-959B-406FC5FFC5CB}"/>
              </a:ext>
            </a:extLst>
          </p:cNvPr>
          <p:cNvSpPr txBox="1"/>
          <p:nvPr/>
        </p:nvSpPr>
        <p:spPr>
          <a:xfrm>
            <a:off x="6043517" y="810830"/>
            <a:ext cx="5792286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analyze historical data of existing solar power projects across different geographical regions.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group geographical areas into meaningful clusters based on their total solar energy generation.</a:t>
            </a:r>
            <a:endParaRPr lang="en-IN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identify hidden patterns and similarities in solar energy production using machine learning techniques.</a:t>
            </a:r>
            <a:endParaRPr lang="en-IN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enable better understanding of solar resource distribution across the region.</a:t>
            </a:r>
            <a:endParaRPr lang="en-IN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support strategic business planning by identifying high-potential solar energy zones.</a:t>
            </a:r>
            <a:endParaRPr lang="en-IN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provide a data-driven framework for improving project feasibility and operational efficiency.</a:t>
            </a:r>
            <a:endParaRPr lang="en-IN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To visualize the clustered regions using interactive geographic maps for easy interpretation.</a:t>
            </a:r>
          </a:p>
        </p:txBody>
      </p:sp>
    </p:spTree>
    <p:extLst>
      <p:ext uri="{BB962C8B-B14F-4D97-AF65-F5344CB8AC3E}">
        <p14:creationId xmlns:p14="http://schemas.microsoft.com/office/powerpoint/2010/main" val="75764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FF3AD9F-8351-4EE6-AA26-415C621F4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369" y="96890"/>
            <a:ext cx="5860493" cy="66642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5D0603-4067-462A-BB6B-602E134D52CE}"/>
              </a:ext>
            </a:extLst>
          </p:cNvPr>
          <p:cNvSpPr txBox="1"/>
          <p:nvPr/>
        </p:nvSpPr>
        <p:spPr>
          <a:xfrm>
            <a:off x="1259571" y="151391"/>
            <a:ext cx="462044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DATA PREPROCESSING</a:t>
            </a:r>
            <a:endParaRPr lang="en-IN" sz="33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63B231-5F89-4F89-A3CE-EACDBD77C944}"/>
              </a:ext>
            </a:extLst>
          </p:cNvPr>
          <p:cNvSpPr txBox="1"/>
          <p:nvPr/>
        </p:nvSpPr>
        <p:spPr>
          <a:xfrm>
            <a:off x="1123319" y="926512"/>
            <a:ext cx="489294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Loaded and inspected the raw solar energy dataset for structure and quality.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Cleaned column names to remove extra spaces and formatting inconsistencies.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Handled missing and null values by removing incomplete records.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FFFF00"/>
                </a:solidFill>
              </a:rPr>
              <a:t>Selected relevant features: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Latitude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FF00"/>
                </a:solidFill>
              </a:rPr>
              <a:t>Longitude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Expected Annual Energy Generation (MWh)</a:t>
            </a:r>
            <a:endParaRPr lang="en-IN" sz="20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Removed duplicate and inconsistent data entries.</a:t>
            </a:r>
            <a:endParaRPr lang="en-IN" sz="20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Performed feature scaling using </a:t>
            </a:r>
            <a:r>
              <a:rPr lang="en-US" sz="2000" b="1" dirty="0" err="1">
                <a:solidFill>
                  <a:schemeClr val="bg1"/>
                </a:solidFill>
              </a:rPr>
              <a:t>StandardScaler</a:t>
            </a:r>
            <a:r>
              <a:rPr lang="en-US" sz="2000" dirty="0">
                <a:solidFill>
                  <a:srgbClr val="FFFF00"/>
                </a:solidFill>
              </a:rPr>
              <a:t> to normalize the data.</a:t>
            </a:r>
            <a:endParaRPr lang="en-IN" sz="20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00"/>
                </a:solidFill>
              </a:rPr>
              <a:t>Prepared a clean and standardized dataset for clustering model implementation.</a:t>
            </a:r>
            <a:endParaRPr lang="en-IN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96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620881-9184-47D2-B9F6-BA5EDC9A5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70850" cy="6658164"/>
          </a:xfrm>
          <a:prstGeom prst="rect">
            <a:avLst/>
          </a:prstGeom>
          <a:ln>
            <a:noFill/>
          </a:ln>
          <a:effectLst>
            <a:reflection blurRad="6350" stA="50000" endA="300" endPos="55000" dir="5400000" sy="-100000" algn="bl" rotWithShape="0"/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58F19C-FBEF-4225-938D-CA6BC244118D}"/>
              </a:ext>
            </a:extLst>
          </p:cNvPr>
          <p:cNvSpPr txBox="1"/>
          <p:nvPr/>
        </p:nvSpPr>
        <p:spPr>
          <a:xfrm>
            <a:off x="6096000" y="114652"/>
            <a:ext cx="523206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FEATURE ENGINEERING</a:t>
            </a:r>
            <a:endParaRPr lang="en-IN" sz="35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78CCF-6734-4F4D-A063-29983F6C68E4}"/>
              </a:ext>
            </a:extLst>
          </p:cNvPr>
          <p:cNvSpPr txBox="1"/>
          <p:nvPr/>
        </p:nvSpPr>
        <p:spPr>
          <a:xfrm>
            <a:off x="6096000" y="956789"/>
            <a:ext cx="5092784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Identified and selected relevant features impacting solar energy production.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Extracted </a:t>
            </a:r>
            <a:r>
              <a:rPr lang="en-US" sz="2100" b="1" dirty="0">
                <a:solidFill>
                  <a:schemeClr val="bg1"/>
                </a:solidFill>
              </a:rPr>
              <a:t>geographical coordinates (Latitude &amp; Longitude)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  <a:r>
              <a:rPr lang="en-US" sz="2100" dirty="0">
                <a:solidFill>
                  <a:srgbClr val="FFFF00"/>
                </a:solidFill>
              </a:rPr>
              <a:t>to capture spatial distribution.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Selected </a:t>
            </a:r>
            <a:r>
              <a:rPr lang="en-US" sz="2100" b="1" dirty="0">
                <a:solidFill>
                  <a:schemeClr val="bg1"/>
                </a:solidFill>
              </a:rPr>
              <a:t>Expected Annual Energy Generation (MWh)</a:t>
            </a:r>
            <a:r>
              <a:rPr lang="en-US" sz="2100" dirty="0">
                <a:solidFill>
                  <a:srgbClr val="FFFF00"/>
                </a:solidFill>
              </a:rPr>
              <a:t> as the key production indicator.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Removed non-essential attributes such as project names, addresses, and identifiers.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Handled missing and inconsistent values to ensure data reliability.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Constructed a structured numerical feature matrix for clustering analysis.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Applied feature scaling to maintain uniform contribution of all variables.</a:t>
            </a:r>
          </a:p>
          <a:p>
            <a:endParaRPr lang="en-US" sz="2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03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284EC6-57AD-48F8-BDFA-3F8045D258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834" y="78723"/>
            <a:ext cx="5841824" cy="63506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77DCBA-8ABE-4322-A1EE-16FA56E74D69}"/>
              </a:ext>
            </a:extLst>
          </p:cNvPr>
          <p:cNvSpPr txBox="1"/>
          <p:nvPr/>
        </p:nvSpPr>
        <p:spPr>
          <a:xfrm>
            <a:off x="1136440" y="174768"/>
            <a:ext cx="495956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DATA SCALING…..</a:t>
            </a:r>
            <a:endParaRPr lang="en-IN" sz="37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F0E5E-8B9C-49AB-9CA1-65584CA5DBA3}"/>
              </a:ext>
            </a:extLst>
          </p:cNvPr>
          <p:cNvSpPr txBox="1"/>
          <p:nvPr/>
        </p:nvSpPr>
        <p:spPr>
          <a:xfrm>
            <a:off x="874030" y="1075642"/>
            <a:ext cx="4830373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Observed significant differences in the range and magnitude of selected features.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Applied </a:t>
            </a:r>
            <a:r>
              <a:rPr lang="en-US" sz="2100" b="1" dirty="0" err="1">
                <a:solidFill>
                  <a:schemeClr val="bg1"/>
                </a:solidFill>
              </a:rPr>
              <a:t>StandardScaler</a:t>
            </a:r>
            <a:r>
              <a:rPr lang="en-US" sz="2100" dirty="0">
                <a:solidFill>
                  <a:srgbClr val="FFFF00"/>
                </a:solidFill>
              </a:rPr>
              <a:t> to normalize all numerical features.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Transformed features to have </a:t>
            </a:r>
            <a:r>
              <a:rPr lang="en-US" sz="2100" b="1" dirty="0">
                <a:solidFill>
                  <a:schemeClr val="bg1"/>
                </a:solidFill>
              </a:rPr>
              <a:t>zero mean and unit variance</a:t>
            </a:r>
            <a:r>
              <a:rPr lang="en-US" sz="21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Prevented dominance of high-magnitude features in clustering.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100" dirty="0">
                <a:solidFill>
                  <a:srgbClr val="FFFF00"/>
                </a:solidFill>
              </a:rPr>
              <a:t>Improved distance-based clustering accuracy.</a:t>
            </a:r>
            <a:endParaRPr lang="en-US" sz="2100" dirty="0">
              <a:solidFill>
                <a:srgbClr val="FFFF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Ensured fair contribution of all variables to the model.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100" dirty="0">
                <a:solidFill>
                  <a:srgbClr val="FFFF00"/>
                </a:solidFill>
              </a:rPr>
              <a:t>Prepared standardized input data for optimal clustering performance.</a:t>
            </a:r>
            <a:endParaRPr lang="en-IN" sz="2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41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0C2FCB-B29B-45E0-828E-D5CC65BD03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389"/>
            <a:ext cx="5865148" cy="633116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982B09-354E-4F6F-8839-63F549774839}"/>
              </a:ext>
            </a:extLst>
          </p:cNvPr>
          <p:cNvSpPr txBox="1"/>
          <p:nvPr/>
        </p:nvSpPr>
        <p:spPr>
          <a:xfrm>
            <a:off x="5865147" y="92175"/>
            <a:ext cx="586514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CLUSTERING MODEL/METHODOLOGY..</a:t>
            </a:r>
            <a:endParaRPr lang="en-IN" sz="25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04872C-C8D0-4A8E-B56D-35281B36D2F4}"/>
              </a:ext>
            </a:extLst>
          </p:cNvPr>
          <p:cNvSpPr txBox="1"/>
          <p:nvPr/>
        </p:nvSpPr>
        <p:spPr>
          <a:xfrm>
            <a:off x="5865147" y="843677"/>
            <a:ext cx="491717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Machine Learning Approach:</a:t>
            </a:r>
            <a:br>
              <a:rPr lang="en-US" sz="2200" dirty="0">
                <a:solidFill>
                  <a:srgbClr val="FFFF00"/>
                </a:solidFill>
              </a:rPr>
            </a:br>
            <a:r>
              <a:rPr lang="en-US" sz="2200" dirty="0">
                <a:solidFill>
                  <a:srgbClr val="FFFF00"/>
                </a:solidFill>
              </a:rPr>
              <a:t>The project uses </a:t>
            </a:r>
            <a:r>
              <a:rPr lang="en-US" sz="2200" b="1" dirty="0">
                <a:solidFill>
                  <a:srgbClr val="FFFF00"/>
                </a:solidFill>
              </a:rPr>
              <a:t>K-Means clustering</a:t>
            </a:r>
            <a:r>
              <a:rPr lang="en-US" sz="2200" dirty="0">
                <a:solidFill>
                  <a:srgbClr val="FFFF00"/>
                </a:solidFill>
              </a:rPr>
              <a:t>, an unsupervised machine learning algorithm, to group cities based on similar solar energy characteristics.</a:t>
            </a:r>
          </a:p>
          <a:p>
            <a:endParaRPr lang="en-US" sz="2200" b="1" dirty="0">
              <a:solidFill>
                <a:schemeClr val="bg1"/>
              </a:solidFill>
            </a:endParaRPr>
          </a:p>
          <a:p>
            <a:endParaRPr lang="en-US" sz="2200" b="1" dirty="0">
              <a:solidFill>
                <a:schemeClr val="bg1"/>
              </a:solidFill>
            </a:endParaRPr>
          </a:p>
          <a:p>
            <a:r>
              <a:rPr lang="en-US" sz="2200" b="1" dirty="0">
                <a:solidFill>
                  <a:schemeClr val="bg1"/>
                </a:solidFill>
              </a:rPr>
              <a:t>Why K-Means?</a:t>
            </a:r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00"/>
                </a:solidFill>
              </a:rPr>
              <a:t>Computationally efficient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00"/>
                </a:solidFill>
              </a:rPr>
              <a:t>Suitable for numerical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00"/>
                </a:solidFill>
              </a:rPr>
              <a:t>Easy to interpret clusters</a:t>
            </a:r>
          </a:p>
          <a:p>
            <a:r>
              <a:rPr lang="en-US" sz="2200" b="1" dirty="0">
                <a:solidFill>
                  <a:srgbClr val="FFFF00"/>
                </a:solidFill>
              </a:rPr>
              <a:t> </a:t>
            </a:r>
            <a:r>
              <a:rPr lang="en-US" sz="2200" b="1" dirty="0">
                <a:solidFill>
                  <a:schemeClr val="bg1"/>
                </a:solidFill>
              </a:rPr>
              <a:t>Number of Clusters:</a:t>
            </a:r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00"/>
                </a:solidFill>
              </a:rPr>
              <a:t>Three clusters were selected to represent High, Emerging, and Low energy zones.</a:t>
            </a:r>
          </a:p>
          <a:p>
            <a:endParaRPr lang="en-IN" sz="2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4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659143-AC90-488B-8FBB-540D1B838D90}"/>
              </a:ext>
            </a:extLst>
          </p:cNvPr>
          <p:cNvSpPr txBox="1"/>
          <p:nvPr/>
        </p:nvSpPr>
        <p:spPr>
          <a:xfrm>
            <a:off x="1380684" y="261316"/>
            <a:ext cx="4341886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u="sng" dirty="0">
                <a:solidFill>
                  <a:schemeClr val="bg1"/>
                </a:solidFill>
                <a:latin typeface="Algerian" panose="04020705040A02060702" pitchFamily="82" charset="0"/>
              </a:rPr>
              <a:t>MODEL EVALUATION…</a:t>
            </a:r>
            <a:endParaRPr lang="en-IN" sz="29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99192A-4882-4768-A50D-429EE8EDD0E8}"/>
              </a:ext>
            </a:extLst>
          </p:cNvPr>
          <p:cNvSpPr txBox="1"/>
          <p:nvPr/>
        </p:nvSpPr>
        <p:spPr>
          <a:xfrm>
            <a:off x="890177" y="1331555"/>
            <a:ext cx="46507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Evaluation </a:t>
            </a:r>
            <a:r>
              <a:rPr lang="en-US" sz="2400" b="1" dirty="0" err="1">
                <a:solidFill>
                  <a:schemeClr val="bg1"/>
                </a:solidFill>
              </a:rPr>
              <a:t>techinques</a:t>
            </a:r>
            <a:r>
              <a:rPr lang="en-US" sz="2400" b="1" dirty="0">
                <a:solidFill>
                  <a:schemeClr val="bg1"/>
                </a:solidFill>
              </a:rPr>
              <a:t>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Evaluated clustering performance using </a:t>
            </a:r>
            <a:r>
              <a:rPr lang="en-US" b="1" dirty="0">
                <a:solidFill>
                  <a:schemeClr val="bg1"/>
                </a:solidFill>
              </a:rPr>
              <a:t>Elbow Method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to identify optimal number of clusters.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Applied </a:t>
            </a:r>
            <a:r>
              <a:rPr lang="en-US" b="1" dirty="0">
                <a:solidFill>
                  <a:schemeClr val="bg1"/>
                </a:solidFill>
              </a:rPr>
              <a:t>Silhouette Score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to measure cluster compactness and separation.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Evaluation outcomes: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Compared clustering results across multiple values of 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Selected </a:t>
            </a:r>
            <a:r>
              <a:rPr lang="en-US" b="1" dirty="0">
                <a:solidFill>
                  <a:schemeClr val="bg1"/>
                </a:solidFill>
              </a:rPr>
              <a:t>K = 4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FF00"/>
                </a:solidFill>
              </a:rPr>
              <a:t>as the optimal cluster configuration based on evaluation metrics.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Verified cluster stability through multiple model initializations.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Analyzed intra-cluster similarity and inter-cluster separation.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898FFC-E7BD-47C7-A420-08E862B680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656375" y="4778243"/>
            <a:ext cx="4420610" cy="2079757"/>
          </a:xfrm>
          <a:prstGeom prst="rect">
            <a:avLst/>
          </a:prstGeom>
          <a:ln>
            <a:noFill/>
          </a:ln>
          <a:effectLst>
            <a:reflection blurRad="6350" stA="50000" endA="300" endPos="55000" dir="5400000" sy="-100000" algn="bl" rotWithShape="0"/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4F71B5-4B1F-418E-B450-FB7690B8E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375" y="0"/>
            <a:ext cx="6535625" cy="47385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3933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291</TotalTime>
  <Words>977</Words>
  <Application>Microsoft Office PowerPoint</Application>
  <PresentationFormat>Widescreen</PresentationFormat>
  <Paragraphs>137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Algerian</vt:lpstr>
      <vt:lpstr>Arial</vt:lpstr>
      <vt:lpstr>Bahnschrift SemiBold</vt:lpstr>
      <vt:lpstr>Berlin Sans FB</vt:lpstr>
      <vt:lpstr>Tw Cen MT</vt:lpstr>
      <vt:lpstr>Wingdings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CHAHAT SHARMA</dc:creator>
  <cp:lastModifiedBy>Admin</cp:lastModifiedBy>
  <cp:revision>6</cp:revision>
  <dcterms:created xsi:type="dcterms:W3CDTF">2026-01-27T07:58:20Z</dcterms:created>
  <dcterms:modified xsi:type="dcterms:W3CDTF">2026-02-13T16:05:56Z</dcterms:modified>
</cp:coreProperties>
</file>

<file path=docProps/thumbnail.jpeg>
</file>